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5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61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jpg>
</file>

<file path=ppt/media/image6.jp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24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506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52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84928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627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500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790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340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361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441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31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74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90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44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68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695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765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FAAD1-8F57-4EFF-9832-67966F8EA3F5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4DFDC2-B6DC-4C06-A5CC-3068B17D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904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  <p:sldLayoutId id="2147483944" r:id="rId9"/>
    <p:sldLayoutId id="2147483945" r:id="rId10"/>
    <p:sldLayoutId id="2147483946" r:id="rId11"/>
    <p:sldLayoutId id="2147483947" r:id="rId12"/>
    <p:sldLayoutId id="2147483948" r:id="rId13"/>
    <p:sldLayoutId id="2147483949" r:id="rId14"/>
    <p:sldLayoutId id="2147483950" r:id="rId15"/>
    <p:sldLayoutId id="2147483951" r:id="rId16"/>
    <p:sldLayoutId id="214748395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3C705F-62E5-006C-0E2C-13C11D2D73D6}"/>
              </a:ext>
            </a:extLst>
          </p:cNvPr>
          <p:cNvSpPr txBox="1"/>
          <p:nvPr/>
        </p:nvSpPr>
        <p:spPr>
          <a:xfrm>
            <a:off x="3560781" y="259057"/>
            <a:ext cx="5185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3600" b="1" dirty="0"/>
              <a:t>به نام خدا</a:t>
            </a:r>
            <a:endParaRPr lang="en-US" sz="36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8311FF-74D5-424F-B99A-D91F794209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689" y="905388"/>
            <a:ext cx="2171370" cy="30834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3789B7-4590-D210-7E5B-0D583CA33B6F}"/>
              </a:ext>
            </a:extLst>
          </p:cNvPr>
          <p:cNvSpPr txBox="1"/>
          <p:nvPr/>
        </p:nvSpPr>
        <p:spPr>
          <a:xfrm>
            <a:off x="4351468" y="4912167"/>
            <a:ext cx="36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400" dirty="0"/>
              <a:t>استاد : </a:t>
            </a:r>
            <a:r>
              <a:rPr lang="fa-IR" sz="2400" dirty="0">
                <a:latin typeface="Vazir" panose="020B0603030804020204" pitchFamily="34" charset="-78"/>
                <a:ea typeface="Fira Sans Condensed Light"/>
                <a:sym typeface="Fira Sans Condensed Light"/>
              </a:rPr>
              <a:t>دکتر عصایی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E3952C-F0AE-766A-CD16-F94EA053AC63}"/>
              </a:ext>
            </a:extLst>
          </p:cNvPr>
          <p:cNvSpPr txBox="1"/>
          <p:nvPr/>
        </p:nvSpPr>
        <p:spPr>
          <a:xfrm>
            <a:off x="2770095" y="5486447"/>
            <a:ext cx="5185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400" dirty="0"/>
              <a:t>دانشجو : امیر حسین کشاورزیان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568CF5-9F05-1F8A-8627-3562DF8D86BB}"/>
              </a:ext>
            </a:extLst>
          </p:cNvPr>
          <p:cNvSpPr txBox="1"/>
          <p:nvPr/>
        </p:nvSpPr>
        <p:spPr>
          <a:xfrm>
            <a:off x="3329492" y="4101452"/>
            <a:ext cx="4862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400" b="1" dirty="0"/>
              <a:t>موضوع : هوش مصنوعی در ویدئو گیم</a:t>
            </a:r>
            <a:endParaRPr lang="en-US" sz="2400" b="1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F2A4C35-E0B2-70CC-4295-152122CFD8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278061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3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92"/>
    </mc:Choice>
    <mc:Fallback xmlns="">
      <p:transition spd="slow" advTm="8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C66BE7-D73A-3AB6-A6BE-F4C24B7A9DE0}"/>
              </a:ext>
            </a:extLst>
          </p:cNvPr>
          <p:cNvSpPr txBox="1"/>
          <p:nvPr/>
        </p:nvSpPr>
        <p:spPr>
          <a:xfrm>
            <a:off x="4138108" y="206182"/>
            <a:ext cx="3915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400" dirty="0"/>
              <a:t>سر فصل ها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375AC5-AC25-BBD6-106C-9C6FD9CBAECB}"/>
              </a:ext>
            </a:extLst>
          </p:cNvPr>
          <p:cNvSpPr txBox="1"/>
          <p:nvPr/>
        </p:nvSpPr>
        <p:spPr>
          <a:xfrm>
            <a:off x="5862918" y="1301675"/>
            <a:ext cx="513139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r" rtl="1">
              <a:buFont typeface="+mj-lt"/>
              <a:buAutoNum type="arabicPeriod"/>
            </a:pPr>
            <a:r>
              <a:rPr lang="fa-IR" sz="2000" dirty="0"/>
              <a:t>تعریف هوش مصنوعی در ویدئو گیم</a:t>
            </a:r>
          </a:p>
          <a:p>
            <a:pPr marL="457200" indent="-457200" algn="r" rtl="1">
              <a:buFont typeface="+mj-lt"/>
              <a:buAutoNum type="arabicPeriod"/>
            </a:pPr>
            <a:endParaRPr lang="fa-IR" sz="2000" dirty="0"/>
          </a:p>
          <a:p>
            <a:pPr marL="457200" indent="-457200" algn="r" rtl="1">
              <a:buFont typeface="+mj-lt"/>
              <a:buAutoNum type="arabicPeriod"/>
            </a:pPr>
            <a:r>
              <a:rPr lang="fa-IR" sz="2000" dirty="0"/>
              <a:t>تطابق هوش مصنوعی و ویدئو گیم</a:t>
            </a:r>
          </a:p>
          <a:p>
            <a:pPr marL="457200" indent="-457200" algn="r" rtl="1">
              <a:buFont typeface="+mj-lt"/>
              <a:buAutoNum type="arabicPeriod"/>
            </a:pPr>
            <a:endParaRPr lang="fa-IR" sz="2000" dirty="0"/>
          </a:p>
          <a:p>
            <a:pPr marL="457200" indent="-457200" algn="r" rtl="1">
              <a:buFont typeface="+mj-lt"/>
              <a:buAutoNum type="arabicPeriod"/>
            </a:pPr>
            <a:r>
              <a:rPr lang="fa-IR" sz="2000" i="0" dirty="0">
                <a:effectLst/>
                <a:latin typeface="IRANSansWeb"/>
              </a:rPr>
              <a:t>تکنیک‌های هوش مصنوعی در صنعت گیم</a:t>
            </a:r>
            <a:endParaRPr lang="en-US" sz="2000" dirty="0"/>
          </a:p>
          <a:p>
            <a:pPr marL="457200" indent="-457200" algn="r" rtl="1">
              <a:buFont typeface="+mj-lt"/>
              <a:buAutoNum type="arabicPeriod"/>
            </a:pPr>
            <a:endParaRPr lang="fa-IR" sz="2000" dirty="0"/>
          </a:p>
          <a:p>
            <a:pPr marL="457200" indent="-457200" algn="r" rtl="1">
              <a:buFont typeface="+mj-lt"/>
              <a:buAutoNum type="arabicPeriod"/>
            </a:pPr>
            <a:r>
              <a:rPr lang="fa-IR" sz="2000" dirty="0"/>
              <a:t>نمونه‌های کاربردی</a:t>
            </a:r>
            <a:endParaRPr lang="en-US" sz="2000" dirty="0"/>
          </a:p>
          <a:p>
            <a:pPr marL="457200" indent="-457200" algn="r" rtl="1">
              <a:buFont typeface="+mj-lt"/>
              <a:buAutoNum type="arabicPeriod"/>
            </a:pPr>
            <a:endParaRPr lang="fa-IR" sz="2000" dirty="0"/>
          </a:p>
          <a:p>
            <a:pPr marL="457200" indent="-457200" algn="r" rtl="1">
              <a:buFont typeface="+mj-lt"/>
              <a:buAutoNum type="arabicPeriod"/>
            </a:pPr>
            <a:r>
              <a:rPr lang="fa-IR" sz="2000" dirty="0"/>
              <a:t>چالش‌ها و آینده</a:t>
            </a:r>
          </a:p>
          <a:p>
            <a:pPr marL="342900" indent="-342900" algn="r" rtl="1">
              <a:buFont typeface="+mj-lt"/>
              <a:buAutoNum type="arabicPeriod"/>
            </a:pPr>
            <a:endParaRPr lang="fa-IR" dirty="0"/>
          </a:p>
          <a:p>
            <a:pPr marL="342900" indent="-342900" algn="r" rtl="1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1BBB3DD-15C1-F9A6-031C-074EF2EFA1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06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61"/>
    </mc:Choice>
    <mc:Fallback xmlns="">
      <p:transition spd="slow" advTm="4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D9E4-96D6-7B74-2A47-F132410A6544}"/>
              </a:ext>
            </a:extLst>
          </p:cNvPr>
          <p:cNvSpPr txBox="1"/>
          <p:nvPr/>
        </p:nvSpPr>
        <p:spPr>
          <a:xfrm>
            <a:off x="3358179" y="251766"/>
            <a:ext cx="5475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/>
              <a:t>تعریف هوش مصنوعی در ویدئو گیم</a:t>
            </a:r>
            <a:endParaRPr lang="en-US" sz="2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9B1293-C3A3-ABD8-3796-DF0CDE1006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81" y="1126022"/>
            <a:ext cx="5278419" cy="38655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810946-0040-CC77-DEFE-B539F1210289}"/>
              </a:ext>
            </a:extLst>
          </p:cNvPr>
          <p:cNvSpPr txBox="1"/>
          <p:nvPr/>
        </p:nvSpPr>
        <p:spPr>
          <a:xfrm>
            <a:off x="6400800" y="1000461"/>
            <a:ext cx="4862456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fa-IR" dirty="0"/>
              <a:t>هوش مصنوعی در ویدئو گیم به استفاده از الگوریتم‌ها و فنون هوش مصنوعی در طراحی و اجرای بازی‌های رایانه‌ای اشاره دارد. این تکنولوژی بهبودهای قابل توجهی در تجربه بازی کاربران ایجاد کرده است.</a:t>
            </a:r>
          </a:p>
          <a:p>
            <a:pPr algn="just" rtl="1">
              <a:lnSpc>
                <a:spcPct val="150000"/>
              </a:lnSpc>
            </a:pPr>
            <a:endParaRPr lang="fa-IR" dirty="0"/>
          </a:p>
          <a:p>
            <a:pPr algn="r" rtl="1"/>
            <a:r>
              <a:rPr lang="fa-IR" dirty="0"/>
              <a:t>1. شخصیت‌هایی با هوش مصنوعی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2. تصمیم‌گیری مصنوعی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3. هوش مصنوعی برای مهارت‌های هوشی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5. سیستم‌های هوشمند بازی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D1220FA-8CE2-D243-9952-FAF6F3144E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67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92"/>
    </mc:Choice>
    <mc:Fallback xmlns="">
      <p:transition spd="slow" advTm="54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7F285C-EB51-A996-F09B-9F3B230CF1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886" y="1496574"/>
            <a:ext cx="5126492" cy="3419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EFAFAF-E693-91EF-1654-ED9DA2785DCA}"/>
              </a:ext>
            </a:extLst>
          </p:cNvPr>
          <p:cNvSpPr txBox="1"/>
          <p:nvPr/>
        </p:nvSpPr>
        <p:spPr>
          <a:xfrm>
            <a:off x="3772348" y="140806"/>
            <a:ext cx="4647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400" dirty="0"/>
              <a:t>تطابق هوش مصنوعی و ویدئو گیم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5FA7CA-20AB-76AF-1720-15D6AFDE70CA}"/>
              </a:ext>
            </a:extLst>
          </p:cNvPr>
          <p:cNvSpPr txBox="1"/>
          <p:nvPr/>
        </p:nvSpPr>
        <p:spPr>
          <a:xfrm>
            <a:off x="1183341" y="1161826"/>
            <a:ext cx="441063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fa-IR" sz="2000" dirty="0"/>
              <a:t>هوش مصنوعی در ویدئو گیم تاثیرات مهمی در بهبود تجربه کاربری و افزایش پویایی گیم‌پلی داشته است.</a:t>
            </a:r>
          </a:p>
          <a:p>
            <a:pPr algn="r" rtl="1"/>
            <a:r>
              <a:rPr lang="fa-IR" sz="2000" dirty="0"/>
              <a:t> 1. تصمیم‌گیری دینامیک</a:t>
            </a:r>
          </a:p>
          <a:p>
            <a:pPr algn="r" rtl="1"/>
            <a:r>
              <a:rPr lang="fa-IR" sz="2000" dirty="0"/>
              <a:t>   </a:t>
            </a:r>
          </a:p>
          <a:p>
            <a:pPr algn="r" rtl="1"/>
            <a:r>
              <a:rPr lang="fa-IR" sz="2000" dirty="0"/>
              <a:t> 2. تشویق به تعامل</a:t>
            </a:r>
          </a:p>
          <a:p>
            <a:pPr algn="r" rtl="1"/>
            <a:r>
              <a:rPr lang="fa-IR" sz="2000" dirty="0"/>
              <a:t>   </a:t>
            </a:r>
          </a:p>
          <a:p>
            <a:pPr algn="r" rtl="1"/>
            <a:r>
              <a:rPr lang="fa-IR" sz="2000" dirty="0"/>
              <a:t> 3. تجربه کاربری شخصی‌سازی شده</a:t>
            </a:r>
          </a:p>
          <a:p>
            <a:pPr algn="r" rtl="1"/>
            <a:endParaRPr lang="fa-IR" sz="2000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4F8ACAD-900F-8105-8037-274E63167E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801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453"/>
    </mc:Choice>
    <mc:Fallback xmlns="">
      <p:transition spd="slow" advTm="59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DB254A6-0697-EEC5-48FF-67727F62E03D}"/>
              </a:ext>
            </a:extLst>
          </p:cNvPr>
          <p:cNvSpPr txBox="1"/>
          <p:nvPr/>
        </p:nvSpPr>
        <p:spPr>
          <a:xfrm>
            <a:off x="4229547" y="215153"/>
            <a:ext cx="4249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a-IR" sz="2000" i="0" dirty="0">
                <a:effectLst/>
                <a:latin typeface="IRANSansWeb"/>
              </a:rPr>
              <a:t>تکنیک‌های هوش مصنوعی در صنعت گیم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AE5855-200B-421D-164D-73E5DC20F57E}"/>
              </a:ext>
            </a:extLst>
          </p:cNvPr>
          <p:cNvSpPr txBox="1"/>
          <p:nvPr/>
        </p:nvSpPr>
        <p:spPr>
          <a:xfrm>
            <a:off x="1516828" y="914400"/>
            <a:ext cx="91440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b="0" i="0" dirty="0">
                <a:effectLst/>
                <a:latin typeface="IRANSansWeb"/>
              </a:rPr>
              <a:t>تکنیک هوش مصنوعی قطعی:</a:t>
            </a:r>
          </a:p>
          <a:p>
            <a:pPr algn="r" rtl="1"/>
            <a:r>
              <a:rPr lang="fa-IR" b="0" i="0" dirty="0">
                <a:effectLst/>
                <a:latin typeface="IRANSansWeb"/>
              </a:rPr>
              <a:t>تکنیک‌های هوش مصنوعی قطعی پرکاربردترین نوع هوش مصنوعی در ساخت بازی هستند. این تکنیک، رفتار یا عملکرد محیط بازی و </a:t>
            </a:r>
            <a:r>
              <a:rPr lang="en-US" b="0" i="0" dirty="0">
                <a:effectLst/>
                <a:latin typeface="IRANSansWeb"/>
              </a:rPr>
              <a:t>NPC</a:t>
            </a:r>
            <a:r>
              <a:rPr lang="fa-IR" b="0" i="0" dirty="0">
                <a:effectLst/>
                <a:latin typeface="IRANSansWeb"/>
              </a:rPr>
              <a:t>ها از قبل مشخص و قابل پیش‌بینی است.</a:t>
            </a:r>
          </a:p>
          <a:p>
            <a:pPr algn="r" rtl="1"/>
            <a:r>
              <a:rPr lang="fa-IR" b="0" i="0" dirty="0">
                <a:effectLst/>
                <a:latin typeface="IRANSansWeb"/>
              </a:rPr>
              <a:t>در روش‌های قطعی، توسعه‌دهندگان مجبورند تا همه سناریوهای ممکن را پیش‌بینی کرده و همه رفتارها را خودشان کدنویسی کنند.</a:t>
            </a:r>
          </a:p>
          <a:p>
            <a:pPr algn="r" rtl="1"/>
            <a:r>
              <a:rPr lang="fa-IR" b="0" i="0" dirty="0">
                <a:effectLst/>
                <a:latin typeface="IRANSansWeb"/>
              </a:rPr>
              <a:t>تکنیک‌های قطعی اجازه یادگیری یا تکامل را به عناصر موجود در بازی نمی‌دهند و تاثیر محدود کننده و غیر زنده‌ای بر بازی به جای می‌گذارند.</a:t>
            </a:r>
          </a:p>
          <a:p>
            <a:pPr algn="just" rtl="1"/>
            <a:endParaRPr lang="fa-IR" b="0" i="0" dirty="0">
              <a:effectLst/>
              <a:latin typeface="IRANSansWeb"/>
            </a:endParaRPr>
          </a:p>
          <a:p>
            <a:pPr algn="just" rtl="1"/>
            <a:endParaRPr lang="fa-IR" dirty="0">
              <a:latin typeface="IRANSansWeb"/>
            </a:endParaRPr>
          </a:p>
          <a:p>
            <a:pPr algn="r" rtl="1"/>
            <a:r>
              <a:rPr lang="fa-IR" b="0" i="0" dirty="0">
                <a:effectLst/>
                <a:latin typeface="IRANSansWeb"/>
              </a:rPr>
              <a:t>تکنیک هوش مصنوعی غیرقطعی:</a:t>
            </a:r>
          </a:p>
          <a:p>
            <a:pPr algn="r" rtl="1"/>
            <a:r>
              <a:rPr lang="fa-IR" b="0" i="0" dirty="0">
                <a:effectLst/>
                <a:latin typeface="IRANSansWeb"/>
              </a:rPr>
              <a:t>این تکنیک مخالف روش جبرگرایانه قبل است. این تکنیک با توجه به نوع </a:t>
            </a:r>
            <a:r>
              <a:rPr lang="fa-IR" i="0" dirty="0">
                <a:effectLst/>
                <a:latin typeface="IRANSansWeb"/>
              </a:rPr>
              <a:t>الگویتم هوش مصنوعی </a:t>
            </a:r>
            <a:r>
              <a:rPr lang="fa-IR" b="0" i="0" dirty="0">
                <a:effectLst/>
                <a:latin typeface="IRANSansWeb"/>
              </a:rPr>
              <a:t>به کار رفته در آن، درجات مختلفی از عدم قطعیت را نشان می‌دهد.</a:t>
            </a:r>
            <a:r>
              <a:rPr lang="fa-IR" b="1" i="0" dirty="0">
                <a:effectLst/>
                <a:latin typeface="IRANSansWeb"/>
              </a:rPr>
              <a:t> </a:t>
            </a:r>
            <a:r>
              <a:rPr lang="fa-IR" i="0" dirty="0">
                <a:effectLst/>
                <a:latin typeface="IRANSansWeb"/>
              </a:rPr>
              <a:t>تکنیک غیر قطعی هوش مصنوعی </a:t>
            </a:r>
            <a:r>
              <a:rPr lang="fa-IR" b="0" i="0" dirty="0">
                <a:effectLst/>
                <a:latin typeface="IRANSansWeb"/>
              </a:rPr>
              <a:t>باعث می‌شود که توسعه‌دهندگان بازی، دیگر نیازی به پیش‌بینی تمام سناریوهای احتمالی و ایجاد کد مطابق با آن‌ها را نداشته باشند.</a:t>
            </a:r>
          </a:p>
          <a:p>
            <a:pPr algn="r" rtl="1"/>
            <a:r>
              <a:rPr lang="fa-IR" b="0" i="0" dirty="0">
                <a:effectLst/>
                <a:latin typeface="IRANSansWeb"/>
              </a:rPr>
              <a:t>عناصر بازی در این روش‌ می‌توانند به تنهایی بیاموزند، تعمیم دهند و رفتارهای نوظهوری را بدون وجود دستورالعمل‌های صریح قبلی از خود نشان دهند.</a:t>
            </a:r>
          </a:p>
          <a:p>
            <a:pPr algn="r" rtl="1"/>
            <a:r>
              <a:rPr lang="fa-IR" b="0" i="0" dirty="0">
                <a:effectLst/>
                <a:latin typeface="IRANSansWeb"/>
              </a:rPr>
              <a:t>در این روش فوق‌العاده، </a:t>
            </a:r>
            <a:r>
              <a:rPr lang="en-US" b="0" i="0" dirty="0">
                <a:effectLst/>
                <a:latin typeface="IRANSansWeb"/>
              </a:rPr>
              <a:t>NPC</a:t>
            </a:r>
            <a:r>
              <a:rPr lang="fa-IR" b="0" i="0" dirty="0">
                <a:effectLst/>
                <a:latin typeface="IRANSansWeb"/>
              </a:rPr>
              <a:t>ها از حرکات و تاکتیک‌های بازیکن اصلی می‌آموزد و برای مقابله با آن‌ها سازگار می‌شود. اینگونه دو طرف در سطحی برابر قرار خواهند گرفت</a:t>
            </a:r>
          </a:p>
          <a:p>
            <a:pPr algn="r" rtl="1"/>
            <a:endParaRPr lang="fa-IR" b="0" i="0" dirty="0">
              <a:effectLst/>
              <a:latin typeface="IRANSansWeb"/>
            </a:endParaRPr>
          </a:p>
          <a:p>
            <a:pPr algn="r" rtl="1"/>
            <a:br>
              <a:rPr lang="fa-IR" dirty="0"/>
            </a:br>
            <a:endParaRPr lang="fa-IR" b="0" i="0" dirty="0">
              <a:effectLst/>
              <a:latin typeface="IRANSansWeb"/>
            </a:endParaRPr>
          </a:p>
          <a:p>
            <a:pPr algn="just" rtl="1"/>
            <a:endParaRPr lang="fa-IR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0F613B6-EC92-E2BC-374F-A94CD38ACF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62141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6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798"/>
    </mc:Choice>
    <mc:Fallback xmlns="">
      <p:transition spd="slow" advTm="91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1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14905A-8BEC-CEEA-D7D9-E0B23CB4A498}"/>
              </a:ext>
            </a:extLst>
          </p:cNvPr>
          <p:cNvSpPr txBox="1"/>
          <p:nvPr/>
        </p:nvSpPr>
        <p:spPr>
          <a:xfrm>
            <a:off x="4622202" y="278785"/>
            <a:ext cx="29475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400" dirty="0"/>
              <a:t>چالش‌ها و آینده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2A639C-B73D-DE9C-05A7-D5F987FB81A0}"/>
              </a:ext>
            </a:extLst>
          </p:cNvPr>
          <p:cNvSpPr txBox="1"/>
          <p:nvPr/>
        </p:nvSpPr>
        <p:spPr>
          <a:xfrm>
            <a:off x="1398494" y="1151068"/>
            <a:ext cx="938066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b="0" i="0" dirty="0">
                <a:solidFill>
                  <a:srgbClr val="ECECF1"/>
                </a:solidFill>
                <a:effectLst/>
                <a:latin typeface="Söhne"/>
              </a:rPr>
              <a:t>چالش‌های ادغام هوش مصنوعی در ویدئو گیم</a:t>
            </a:r>
            <a:endParaRPr lang="fa-IR" dirty="0"/>
          </a:p>
          <a:p>
            <a:pPr algn="r" rtl="1"/>
            <a:endParaRPr lang="fa-IR" dirty="0"/>
          </a:p>
          <a:p>
            <a:pPr algn="r" rtl="1"/>
            <a:r>
              <a:rPr lang="fa-IR" dirty="0"/>
              <a:t>در حال حاضر تکنولوژی هوش مصنوعی در ویدئو گیم پیشرفت‌های زیادی داشته است، اما هنوز چالش‌ها و موانعی وجود دارند. 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1. پردازش پیچیده                                                              5. مسائل اخلاقی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 2. تعامل بازیکن                                                              6. تعاملات واقع‌گرایانه</a:t>
            </a:r>
          </a:p>
          <a:p>
            <a:pPr algn="r" rtl="1"/>
            <a:r>
              <a:rPr lang="fa-IR" dirty="0"/>
              <a:t>        </a:t>
            </a:r>
          </a:p>
          <a:p>
            <a:pPr algn="r" rtl="1"/>
            <a:r>
              <a:rPr lang="fa-IR" dirty="0"/>
              <a:t> 3. آموزش مداوم                                                              7. توسعه مناسب ابزارها                                                          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 4. هماهنگی میان شخصیت‌ها</a:t>
            </a:r>
          </a:p>
          <a:p>
            <a:pPr algn="r" rtl="1"/>
            <a:r>
              <a:rPr lang="fa-IR" dirty="0"/>
              <a:t> </a:t>
            </a:r>
          </a:p>
          <a:p>
            <a:pPr algn="r" rtl="1"/>
            <a:r>
              <a:rPr lang="fa-IR" dirty="0"/>
              <a:t>   </a:t>
            </a:r>
          </a:p>
          <a:p>
            <a:pPr algn="r" rtl="1"/>
            <a:r>
              <a:rPr lang="fa-IR" dirty="0"/>
              <a:t>   </a:t>
            </a:r>
          </a:p>
          <a:p>
            <a:pPr algn="r" rtl="1"/>
            <a:r>
              <a:rPr lang="fa-IR" dirty="0"/>
              <a:t>   </a:t>
            </a:r>
          </a:p>
          <a:p>
            <a:pPr algn="r" rtl="1"/>
            <a:r>
              <a:rPr lang="fa-IR" dirty="0"/>
              <a:t> </a:t>
            </a:r>
          </a:p>
          <a:p>
            <a:pPr algn="r" rtl="1"/>
            <a:r>
              <a:rPr lang="fa-IR" dirty="0"/>
              <a:t>   </a:t>
            </a:r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8D3E86F-37A4-8525-DA22-DC0B29C9E8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62564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200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45"/>
    </mc:Choice>
    <mc:Fallback xmlns="">
      <p:transition spd="slow" advTm="22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2393F9-73F7-DDA9-D911-31BBA4DB9450}"/>
              </a:ext>
            </a:extLst>
          </p:cNvPr>
          <p:cNvSpPr txBox="1"/>
          <p:nvPr/>
        </p:nvSpPr>
        <p:spPr>
          <a:xfrm>
            <a:off x="1538344" y="989704"/>
            <a:ext cx="929460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b="0" i="0" dirty="0">
                <a:solidFill>
                  <a:srgbClr val="ECECF1"/>
                </a:solidFill>
                <a:effectLst/>
                <a:latin typeface="Söhne"/>
              </a:rPr>
              <a:t>پیشرفت‌های آینده و افزایش تعاملات واقع‌گرایانه</a:t>
            </a:r>
          </a:p>
          <a:p>
            <a:pPr algn="r" rtl="1"/>
            <a:endParaRPr lang="fa-IR" dirty="0">
              <a:solidFill>
                <a:srgbClr val="ECECF1"/>
              </a:solidFill>
              <a:latin typeface="Söhne"/>
            </a:endParaRPr>
          </a:p>
          <a:p>
            <a:pPr algn="r" rtl="1"/>
            <a:r>
              <a:rPr lang="fa-IR" dirty="0"/>
              <a:t>به عنوان یک حوزه پویا و پیشرفت‌گر، هوش مصنوعی در ویدئو گیم پتانسیل زیادی برای پیشرفت دارد.</a:t>
            </a:r>
          </a:p>
          <a:p>
            <a:pPr algn="r" rtl="1"/>
            <a:endParaRPr lang="fa-IR" dirty="0"/>
          </a:p>
          <a:p>
            <a:pPr marL="342900" indent="-342900" algn="r" rtl="1">
              <a:buAutoNum type="arabicPeriod"/>
            </a:pPr>
            <a:r>
              <a:rPr lang="fa-IR" dirty="0"/>
              <a:t>توسعه الگوریتم‌های یادگیری                                       5. ترکیب با هوش مصنوعی قوی‌تر</a:t>
            </a:r>
          </a:p>
          <a:p>
            <a:pPr marL="342900" indent="-342900" algn="r" rtl="1">
              <a:buAutoNum type="arabicPeriod"/>
            </a:pPr>
            <a:endParaRPr lang="fa-IR" dirty="0"/>
          </a:p>
          <a:p>
            <a:pPr marL="342900" indent="-342900" algn="r" rtl="1">
              <a:buAutoNum type="arabicPeriod"/>
            </a:pPr>
            <a:r>
              <a:rPr lang="fa-IR" dirty="0"/>
              <a:t> استفاده از واقعیت مجازی و افزوده                               6. پیشرفت در تشخیص صدا و تصویر</a:t>
            </a:r>
          </a:p>
          <a:p>
            <a:pPr marL="342900" indent="-342900" algn="r" rtl="1">
              <a:buAutoNum type="arabicPeriod"/>
            </a:pPr>
            <a:endParaRPr lang="fa-IR" dirty="0"/>
          </a:p>
          <a:p>
            <a:pPr marL="342900" indent="-342900" algn="r" rtl="1">
              <a:buAutoNum type="arabicPeriod"/>
            </a:pPr>
            <a:r>
              <a:rPr lang="fa-IR" dirty="0"/>
              <a:t>توسعه شخصیت‌های هوشمند                                       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4. حفظ حریم خصوصی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99B57D-190A-A0DD-669B-98AC3951110C}"/>
              </a:ext>
            </a:extLst>
          </p:cNvPr>
          <p:cNvSpPr txBox="1"/>
          <p:nvPr/>
        </p:nvSpPr>
        <p:spPr>
          <a:xfrm>
            <a:off x="4385534" y="258184"/>
            <a:ext cx="34209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400" dirty="0"/>
              <a:t>چالش‌ها و آینده</a:t>
            </a:r>
            <a:endParaRPr lang="en-US" sz="2400" dirty="0"/>
          </a:p>
          <a:p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7E0A083-941C-E1E8-F254-84D15CF351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1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60"/>
    </mc:Choice>
    <mc:Fallback xmlns="">
      <p:transition spd="slow" advTm="25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7377BD-4031-BFD5-405C-88C7620538F1}"/>
              </a:ext>
            </a:extLst>
          </p:cNvPr>
          <p:cNvSpPr txBox="1"/>
          <p:nvPr/>
        </p:nvSpPr>
        <p:spPr>
          <a:xfrm>
            <a:off x="5819887" y="144770"/>
            <a:ext cx="29045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800" dirty="0"/>
              <a:t>منبع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2BA982-6CB6-B6B4-A23B-B6E4DD9323FD}"/>
              </a:ext>
            </a:extLst>
          </p:cNvPr>
          <p:cNvSpPr txBox="1"/>
          <p:nvPr/>
        </p:nvSpPr>
        <p:spPr>
          <a:xfrm>
            <a:off x="2076226" y="1086522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 err="1"/>
              <a:t>Chatgpt</a:t>
            </a:r>
            <a:endParaRPr lang="fa-IR" sz="2400" dirty="0"/>
          </a:p>
          <a:p>
            <a:pPr algn="l"/>
            <a:endParaRPr lang="fa-IR" sz="2400" dirty="0"/>
          </a:p>
          <a:p>
            <a:pPr algn="l"/>
            <a:r>
              <a:rPr lang="en-US" sz="2400" dirty="0"/>
              <a:t>https://blog.ferdowsi.cloud/</a:t>
            </a:r>
          </a:p>
        </p:txBody>
      </p:sp>
    </p:spTree>
    <p:extLst>
      <p:ext uri="{BB962C8B-B14F-4D97-AF65-F5344CB8AC3E}">
        <p14:creationId xmlns:p14="http://schemas.microsoft.com/office/powerpoint/2010/main" val="4191243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1EEF18-018F-E773-61A1-FF118C627F25}"/>
              </a:ext>
            </a:extLst>
          </p:cNvPr>
          <p:cNvSpPr txBox="1"/>
          <p:nvPr/>
        </p:nvSpPr>
        <p:spPr>
          <a:xfrm>
            <a:off x="3991088" y="2140772"/>
            <a:ext cx="562624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Thanks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4137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277</TotalTime>
  <Words>509</Words>
  <Application>Microsoft Office PowerPoint</Application>
  <PresentationFormat>Widescreen</PresentationFormat>
  <Paragraphs>80</Paragraphs>
  <Slides>9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IRANSansWeb</vt:lpstr>
      <vt:lpstr>Söhne</vt:lpstr>
      <vt:lpstr>Tw Cen MT</vt:lpstr>
      <vt:lpstr>Vazir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Amir hosein</dc:creator>
  <cp:lastModifiedBy>Amir hosein</cp:lastModifiedBy>
  <cp:revision>3</cp:revision>
  <dcterms:created xsi:type="dcterms:W3CDTF">2023-12-27T10:05:26Z</dcterms:created>
  <dcterms:modified xsi:type="dcterms:W3CDTF">2023-12-28T16:45:35Z</dcterms:modified>
</cp:coreProperties>
</file>

<file path=docProps/thumbnail.jpeg>
</file>